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348318D3-D707-4847-9D2F-A3FA07801724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5"/>
            <p14:sldId id="266"/>
          </p14:sldIdLst>
        </p14:section>
        <p14:section name="Раздел без заголовка" id="{4FF9B8B3-F791-4582-98F5-8C1A5C27DC9D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t.wikipedia.org/wiki/1953_%D0%B5%D0%BB" TargetMode="External"/><Relationship Id="rId2" Type="http://schemas.openxmlformats.org/officeDocument/2006/relationships/hyperlink" Target="https://tt.wikipedia.org/wiki/1949_%D0%B5%D0%BB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tt.wikipedia.org/wiki/%D0%90%D0%BB%D0%B0%D0%B1%D1%83%D0%B3%D0%B0_%D1%83%D0%BA%D1%8B%D1%82%D1%83%D1%87%D1%8B%D0%BB%D0%B0%D1%80_%D0%B8%D0%BD%D1%81%D1%82%D0%B8%D1%82%D1%83%D1%82%D1%8B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t.wikipedia.org/wiki/1961_%D0%B5%D0%BB" TargetMode="External"/><Relationship Id="rId7" Type="http://schemas.openxmlformats.org/officeDocument/2006/relationships/hyperlink" Target="https://tt.wikipedia.org/wiki/1959_%D0%B5%D0%BB" TargetMode="External"/><Relationship Id="rId2" Type="http://schemas.openxmlformats.org/officeDocument/2006/relationships/hyperlink" Target="https://tt.wikipedia.org/wiki/1956_%D0%B5%D0%B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t.wikipedia.org/wiki/1968_%D0%B5%D0%BB" TargetMode="External"/><Relationship Id="rId5" Type="http://schemas.openxmlformats.org/officeDocument/2006/relationships/hyperlink" Target="https://tt.wikipedia.org/wiki/1966_%D0%B5%D0%BB" TargetMode="External"/><Relationship Id="rId4" Type="http://schemas.openxmlformats.org/officeDocument/2006/relationships/hyperlink" Target="https://tt.wikipedia.org/wiki/1964_%D0%B5%D0%BB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2265372" y="428604"/>
            <a:ext cx="11409372" cy="557075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indent="2857500" algn="ctr" fontAlgn="base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endParaRPr lang="tt-RU" sz="2400" b="1" dirty="0" smtClean="0">
              <a:ln/>
              <a:solidFill>
                <a:srgbClr val="002060"/>
              </a:solidFill>
              <a:latin typeface="Arial" pitchFamily="34" charset="0"/>
              <a:ea typeface="Times New Roman" pitchFamily="18" charset="0"/>
            </a:endParaRPr>
          </a:p>
          <a:p>
            <a:pPr lvl="0" indent="2857500" algn="ctr" fontAlgn="base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endParaRPr lang="tt-RU" sz="2400" b="1" dirty="0" smtClean="0">
              <a:ln/>
              <a:solidFill>
                <a:srgbClr val="002060"/>
              </a:solidFill>
              <a:latin typeface="Arial" pitchFamily="34" charset="0"/>
              <a:ea typeface="Times New Roman" pitchFamily="18" charset="0"/>
            </a:endParaRPr>
          </a:p>
          <a:p>
            <a:pPr lvl="0" indent="2857500" algn="ctr" fontAlgn="base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tt-RU" sz="2400" b="1" dirty="0" smtClean="0">
                <a:ln/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7</a:t>
            </a:r>
            <a:r>
              <a:rPr kumimoji="0" lang="tt-RU" sz="2400" b="1" i="0" u="none" strike="noStrike" normalizeH="0" baseline="0" dirty="0" smtClean="0">
                <a:ln/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нче </a:t>
            </a:r>
            <a:r>
              <a:rPr kumimoji="0" lang="tt-RU" sz="2400" b="1" i="0" u="none" strike="noStrike" normalizeH="0" baseline="0" dirty="0" smtClean="0">
                <a:ln/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сыйныф </a:t>
            </a:r>
            <a:r>
              <a:rPr kumimoji="0" lang="tt-RU" sz="2400" b="1" i="0" u="none" strike="noStrike" normalizeH="0" baseline="0" dirty="0" smtClean="0">
                <a:ln/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укучылары</a:t>
            </a:r>
            <a:endParaRPr lang="tt-RU" sz="2400" b="1" dirty="0" smtClean="0">
              <a:ln/>
              <a:solidFill>
                <a:srgbClr val="002060"/>
              </a:solidFill>
              <a:latin typeface="Arial" pitchFamily="34" charset="0"/>
              <a:ea typeface="Times New Roman" pitchFamily="18" charset="0"/>
            </a:endParaRPr>
          </a:p>
          <a:p>
            <a:pPr lvl="0" indent="2857500" algn="ctr" fontAlgn="base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lang="ru-RU" sz="4400" b="1" dirty="0" err="1" smtClean="0">
                <a:ln/>
                <a:solidFill>
                  <a:srgbClr val="002060"/>
                </a:solidFill>
                <a:latin typeface="Arial" pitchFamily="34" charset="0"/>
              </a:rPr>
              <a:t>Минн</a:t>
            </a:r>
            <a:r>
              <a:rPr lang="tt-RU" sz="4400" b="1" dirty="0" smtClean="0">
                <a:ln/>
                <a:solidFill>
                  <a:srgbClr val="002060"/>
                </a:solidFill>
                <a:latin typeface="Arial" pitchFamily="34" charset="0"/>
              </a:rPr>
              <a:t>әхмәтова Энҗе</a:t>
            </a:r>
          </a:p>
          <a:p>
            <a:pPr lvl="0" indent="2857500" algn="ctr" fontAlgn="base">
              <a:spcBef>
                <a:spcPct val="0"/>
              </a:spcBef>
              <a:spcAft>
                <a:spcPct val="0"/>
              </a:spcAft>
              <a:tabLst>
                <a:tab pos="4000500" algn="l"/>
              </a:tabLst>
            </a:pPr>
            <a:r>
              <a:rPr kumimoji="0" lang="tt-RU" sz="4400" b="1" i="0" u="none" strike="noStrike" normalizeH="0" baseline="0" dirty="0" smtClean="0">
                <a:ln/>
                <a:solidFill>
                  <a:srgbClr val="002060"/>
                </a:solidFill>
                <a:latin typeface="Arial" pitchFamily="34" charset="0"/>
              </a:rPr>
              <a:t>Садыкова</a:t>
            </a:r>
            <a:r>
              <a:rPr kumimoji="0" lang="tt-RU" sz="4400" b="1" i="0" u="none" strike="noStrike" normalizeH="0" dirty="0" smtClean="0">
                <a:ln/>
                <a:solidFill>
                  <a:srgbClr val="002060"/>
                </a:solidFill>
                <a:latin typeface="Arial" pitchFamily="34" charset="0"/>
              </a:rPr>
              <a:t> Элвина</a:t>
            </a:r>
            <a:endParaRPr kumimoji="0" lang="ru-RU" sz="4400" b="1" i="0" u="none" strike="noStrike" normalizeH="0" baseline="0" dirty="0" smtClean="0">
              <a:ln/>
              <a:solidFill>
                <a:srgbClr val="002060"/>
              </a:solidFill>
              <a:latin typeface="Arial" pitchFamily="34" charset="0"/>
            </a:endParaRPr>
          </a:p>
          <a:p>
            <a:pPr algn="ctr"/>
            <a:endParaRPr lang="tt-RU" sz="4400" b="1" dirty="0" smtClean="0">
              <a:ln/>
              <a:solidFill>
                <a:srgbClr val="002060"/>
              </a:solidFill>
            </a:endParaRPr>
          </a:p>
          <a:p>
            <a:pPr algn="ctr"/>
            <a:endParaRPr lang="tt-RU" sz="4400" b="1" dirty="0" smtClean="0">
              <a:ln/>
              <a:solidFill>
                <a:srgbClr val="002060"/>
              </a:solidFill>
            </a:endParaRPr>
          </a:p>
          <a:p>
            <a:pPr algn="ctr"/>
            <a:r>
              <a:rPr lang="tt-RU" sz="4400" b="1" dirty="0" smtClean="0">
                <a:ln/>
                <a:solidFill>
                  <a:srgbClr val="002060"/>
                </a:solidFill>
              </a:rPr>
              <a:t>                   </a:t>
            </a:r>
          </a:p>
          <a:p>
            <a:pPr algn="ctr"/>
            <a:r>
              <a:rPr lang="tt-RU" sz="3200" b="1" dirty="0" smtClean="0">
                <a:ln/>
                <a:solidFill>
                  <a:srgbClr val="002060"/>
                </a:solidFill>
              </a:rPr>
              <a:t>       Фәнни җитәкче:</a:t>
            </a:r>
          </a:p>
          <a:p>
            <a:pPr algn="ctr"/>
            <a:r>
              <a:rPr lang="tt-RU" sz="3200" b="1" dirty="0" smtClean="0">
                <a:ln/>
                <a:solidFill>
                  <a:srgbClr val="002060"/>
                </a:solidFill>
              </a:rPr>
              <a:t>                 Мөхәмәтдинова Ләйсирә Сәет кызы</a:t>
            </a:r>
            <a:endParaRPr lang="tt-RU" sz="3200" b="1" dirty="0" smtClean="0">
              <a:ln/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1287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352928" cy="5760640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Драматургның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Әлмәт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чорындагы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әдәби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иҗаты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тематик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төрләнү-киңәю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кичерә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әсәрләренә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шәһәр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нефтьчеләр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завод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эшчеләре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керә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кардәшләр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(1972),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Сафура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бураннары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(1975),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Сөймим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дисәң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...» (1976),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Очрашырбыз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Гөлсылу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 (1980)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кебек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комедия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драмалар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әнә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тематик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колач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киңәюенә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Язучы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бигрәк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Әлмәт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татар драма театры коллективы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дуслыкта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һәрбер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пьесасы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диярлек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тамашачы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хөкеменә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шушы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театр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сәхнәсе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җиткерелә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09019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04664"/>
            <a:ext cx="8352928" cy="6192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Драматургия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театр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сәнгате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өлкәсендәге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хезмәтләре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Әминовка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1981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Татарстан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АССРның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атказанган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сәнгать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эшлеклесе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дигән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мактаулы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бирелде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Әминов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озакка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сузылган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каты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авырудан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1982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декабрендә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Әлмәт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шәһәрендә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вафат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1958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СССР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Язучылар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союзы члены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12063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7984" y="764704"/>
            <a:ext cx="4464496" cy="1470025"/>
          </a:xfrm>
        </p:spPr>
        <p:txBody>
          <a:bodyPr/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/>
            </a:r>
            <a:br>
              <a:rPr lang="ru-RU" sz="6000" b="1" dirty="0" smtClean="0">
                <a:solidFill>
                  <a:srgbClr val="002060"/>
                </a:solidFill>
              </a:rPr>
            </a:br>
            <a:r>
              <a:rPr lang="ru-RU" sz="6000" b="1" dirty="0">
                <a:solidFill>
                  <a:srgbClr val="002060"/>
                </a:solidFill>
              </a:rPr>
              <a:t/>
            </a:r>
            <a:br>
              <a:rPr lang="ru-RU" sz="6000" b="1" dirty="0">
                <a:solidFill>
                  <a:srgbClr val="002060"/>
                </a:solidFill>
              </a:rPr>
            </a:br>
            <a:r>
              <a:rPr lang="ru-RU" b="1" dirty="0" err="1" smtClean="0">
                <a:solidFill>
                  <a:srgbClr val="002060"/>
                </a:solidFill>
              </a:rPr>
              <a:t>Юныс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Әминов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-драматург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2492896"/>
            <a:ext cx="4932040" cy="3600400"/>
          </a:xfrm>
        </p:spPr>
        <p:txBody>
          <a:bodyPr>
            <a:normAutofit/>
          </a:bodyPr>
          <a:lstStyle/>
          <a:p>
            <a:pPr marL="342900" lvl="0" indent="-342900" algn="ctr" defTabSz="914400">
              <a:spcAft>
                <a:spcPts val="0"/>
              </a:spcAft>
              <a:buClrTx/>
            </a:pPr>
            <a:r>
              <a:rPr lang="tt-RU" sz="2800" dirty="0">
                <a:solidFill>
                  <a:prstClr val="black"/>
                </a:solidFill>
                <a:latin typeface="Calibri"/>
                <a:cs typeface="Aharoni" pitchFamily="2" charset="-79"/>
              </a:rPr>
              <a:t>(1921 – 1982)</a:t>
            </a:r>
          </a:p>
          <a:p>
            <a:pPr marL="342900" lvl="0" indent="-342900" algn="ctr" defTabSz="914400">
              <a:spcAft>
                <a:spcPts val="0"/>
              </a:spcAft>
              <a:buClrTx/>
            </a:pPr>
            <a:r>
              <a:rPr lang="ru-RU" sz="2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«</a:t>
            </a:r>
            <a:r>
              <a:rPr lang="ru-RU" sz="28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t-RU" sz="28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Сатмас егет илен алтын көмешләргә,</a:t>
            </a:r>
          </a:p>
          <a:p>
            <a:pPr marL="342900" lvl="0" indent="-342900" algn="ctr" defTabSz="914400">
              <a:spcAft>
                <a:spcPts val="0"/>
              </a:spcAft>
              <a:buClrTx/>
            </a:pPr>
            <a:r>
              <a:rPr lang="tt-RU" sz="28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Әгәр югалтмаса вөҗданын.</a:t>
            </a:r>
          </a:p>
          <a:p>
            <a:pPr marL="342900" lvl="0" indent="-342900" algn="ctr" defTabSz="914400">
              <a:spcAft>
                <a:spcPts val="0"/>
              </a:spcAft>
              <a:buClrTx/>
            </a:pPr>
            <a:r>
              <a:rPr lang="tt-RU" sz="28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Алтынны ул чүпкә санар,</a:t>
            </a:r>
          </a:p>
          <a:p>
            <a:pPr marL="342900" lvl="0" indent="-342900" algn="ctr" defTabSz="914400">
              <a:spcAft>
                <a:spcPts val="0"/>
              </a:spcAft>
              <a:buClrTx/>
            </a:pPr>
            <a:r>
              <a:rPr lang="tt-RU" sz="28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Иң кыйммәтле күрер Ватанын </a:t>
            </a:r>
            <a:r>
              <a:rPr lang="ru-RU" sz="28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»</a:t>
            </a:r>
            <a:endParaRPr lang="tt-RU" sz="28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519" y="692696"/>
            <a:ext cx="3938905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1287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87692"/>
            <a:ext cx="7811030" cy="1529140"/>
          </a:xfrm>
        </p:spPr>
        <p:txBody>
          <a:bodyPr/>
          <a:lstStyle/>
          <a:p>
            <a:pPr algn="ctr"/>
            <a:r>
              <a:rPr lang="tt-RU" b="1" dirty="0" smtClean="0">
                <a:solidFill>
                  <a:srgbClr val="002060"/>
                </a:solidFill>
              </a:rPr>
              <a:t>Туган авылы-</a:t>
            </a:r>
            <a:r>
              <a:rPr lang="tt-RU" b="1" i="1" dirty="0">
                <a:solidFill>
                  <a:srgbClr val="002060"/>
                </a:solidFill>
                <a:latin typeface="Minion Pro" pitchFamily="18" charset="0"/>
                <a:cs typeface="Aharoni" pitchFamily="2" charset="-79"/>
              </a:rPr>
              <a:t>Татарстанның хәзерге Әгерҗе </a:t>
            </a:r>
            <a:r>
              <a:rPr lang="tt-RU" b="1" i="1" dirty="0" smtClean="0">
                <a:solidFill>
                  <a:srgbClr val="002060"/>
                </a:solidFill>
                <a:latin typeface="Minion Pro" pitchFamily="18" charset="0"/>
                <a:cs typeface="Aharoni" pitchFamily="2" charset="-79"/>
              </a:rPr>
              <a:t>районы Салагыш</a:t>
            </a:r>
            <a:r>
              <a:rPr lang="tt-RU" b="1" i="1" dirty="0">
                <a:solidFill>
                  <a:srgbClr val="002060"/>
                </a:solidFill>
                <a:latin typeface="Minion Pro" pitchFamily="18" charset="0"/>
                <a:cs typeface="Aharoni" pitchFamily="2" charset="-79"/>
              </a:rPr>
              <a:t> </a:t>
            </a:r>
            <a:r>
              <a:rPr lang="tt-RU" b="1" i="1" dirty="0" smtClean="0">
                <a:solidFill>
                  <a:srgbClr val="002060"/>
                </a:solidFill>
                <a:latin typeface="Minion Pro" pitchFamily="18" charset="0"/>
                <a:cs typeface="Aharoni" pitchFamily="2" charset="-79"/>
              </a:rPr>
              <a:t>авылы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29760"/>
            <a:ext cx="4732762" cy="3549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1916832"/>
            <a:ext cx="3571875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6976365"/>
              </p:ext>
            </p:extLst>
          </p:nvPr>
        </p:nvGraphicFramePr>
        <p:xfrm>
          <a:off x="4283968" y="1916833"/>
          <a:ext cx="4732762" cy="1188720"/>
        </p:xfrm>
        <a:graphic>
          <a:graphicData uri="http://schemas.openxmlformats.org/drawingml/2006/table">
            <a:tbl>
              <a:tblPr/>
              <a:tblGrid>
                <a:gridCol w="4732762"/>
              </a:tblGrid>
              <a:tr h="1152128">
                <a:tc>
                  <a:txBody>
                    <a:bodyPr/>
                    <a:lstStyle/>
                    <a:p>
                      <a:r>
                        <a:rPr lang="ru-RU" dirty="0" err="1">
                          <a:latin typeface="Arial"/>
                        </a:rPr>
                        <a:t>Юныс</a:t>
                      </a:r>
                      <a:r>
                        <a:rPr lang="ru-RU" dirty="0">
                          <a:latin typeface="Arial"/>
                        </a:rPr>
                        <a:t> </a:t>
                      </a:r>
                      <a:r>
                        <a:rPr lang="ru-RU" dirty="0" err="1">
                          <a:latin typeface="Arial"/>
                        </a:rPr>
                        <a:t>Шәрип</a:t>
                      </a:r>
                      <a:r>
                        <a:rPr lang="ru-RU" dirty="0">
                          <a:latin typeface="Arial"/>
                        </a:rPr>
                        <a:t> </a:t>
                      </a:r>
                      <a:r>
                        <a:rPr lang="ru-RU" dirty="0" err="1">
                          <a:latin typeface="Arial"/>
                        </a:rPr>
                        <a:t>улы</a:t>
                      </a:r>
                      <a:r>
                        <a:rPr lang="ru-RU" dirty="0">
                          <a:latin typeface="Arial"/>
                        </a:rPr>
                        <a:t> </a:t>
                      </a:r>
                      <a:r>
                        <a:rPr lang="ru-RU" dirty="0" err="1">
                          <a:latin typeface="Arial"/>
                        </a:rPr>
                        <a:t>Әминов</a:t>
                      </a:r>
                      <a:r>
                        <a:rPr lang="ru-RU" dirty="0">
                          <a:latin typeface="Arial"/>
                        </a:rPr>
                        <a:t> 1921 </a:t>
                      </a:r>
                      <a:r>
                        <a:rPr lang="ru-RU" dirty="0" err="1">
                          <a:latin typeface="Arial"/>
                        </a:rPr>
                        <a:t>елның</a:t>
                      </a:r>
                      <a:r>
                        <a:rPr lang="ru-RU" dirty="0">
                          <a:latin typeface="Arial"/>
                        </a:rPr>
                        <a:t> 1 </a:t>
                      </a:r>
                      <a:r>
                        <a:rPr lang="ru-RU" dirty="0" err="1">
                          <a:latin typeface="Arial"/>
                        </a:rPr>
                        <a:t>декабрендә</a:t>
                      </a:r>
                      <a:r>
                        <a:rPr lang="ru-RU" dirty="0">
                          <a:latin typeface="Arial"/>
                        </a:rPr>
                        <a:t> Татарстан </a:t>
                      </a:r>
                      <a:r>
                        <a:rPr lang="ru-RU" dirty="0" err="1">
                          <a:latin typeface="Arial"/>
                        </a:rPr>
                        <a:t>АССРның</a:t>
                      </a:r>
                      <a:r>
                        <a:rPr lang="ru-RU" dirty="0">
                          <a:latin typeface="Arial"/>
                        </a:rPr>
                        <a:t> </a:t>
                      </a:r>
                      <a:r>
                        <a:rPr lang="ru-RU" dirty="0" err="1">
                          <a:latin typeface="Arial"/>
                        </a:rPr>
                        <a:t>хәзерге</a:t>
                      </a:r>
                      <a:r>
                        <a:rPr lang="ru-RU" dirty="0">
                          <a:latin typeface="Arial"/>
                        </a:rPr>
                        <a:t> </a:t>
                      </a:r>
                      <a:r>
                        <a:rPr lang="ru-RU" dirty="0" err="1">
                          <a:latin typeface="Arial"/>
                        </a:rPr>
                        <a:t>Әгерҗе</a:t>
                      </a:r>
                      <a:r>
                        <a:rPr lang="ru-RU" dirty="0">
                          <a:latin typeface="Arial"/>
                        </a:rPr>
                        <a:t> районы </a:t>
                      </a:r>
                      <a:r>
                        <a:rPr lang="ru-RU" dirty="0" err="1">
                          <a:latin typeface="Arial"/>
                        </a:rPr>
                        <a:t>Салагыш</a:t>
                      </a:r>
                      <a:r>
                        <a:rPr lang="ru-RU" dirty="0">
                          <a:latin typeface="Arial"/>
                        </a:rPr>
                        <a:t> </a:t>
                      </a:r>
                      <a:r>
                        <a:rPr lang="ru-RU" dirty="0" err="1">
                          <a:latin typeface="Arial"/>
                        </a:rPr>
                        <a:t>авылында</a:t>
                      </a:r>
                      <a:r>
                        <a:rPr lang="ru-RU" dirty="0">
                          <a:latin typeface="Arial"/>
                        </a:rPr>
                        <a:t> </a:t>
                      </a:r>
                      <a:r>
                        <a:rPr lang="ru-RU" dirty="0" err="1">
                          <a:latin typeface="Arial"/>
                        </a:rPr>
                        <a:t>урта</a:t>
                      </a:r>
                      <a:r>
                        <a:rPr lang="ru-RU" dirty="0">
                          <a:latin typeface="Arial"/>
                        </a:rPr>
                        <a:t> </a:t>
                      </a:r>
                      <a:r>
                        <a:rPr lang="ru-RU" dirty="0" err="1">
                          <a:latin typeface="Arial"/>
                        </a:rPr>
                        <a:t>хәлле</a:t>
                      </a:r>
                      <a:r>
                        <a:rPr lang="ru-RU" dirty="0">
                          <a:latin typeface="Arial"/>
                        </a:rPr>
                        <a:t> крестьян </a:t>
                      </a:r>
                      <a:r>
                        <a:rPr lang="ru-RU" dirty="0" err="1">
                          <a:latin typeface="Arial"/>
                        </a:rPr>
                        <a:t>гаиләсендә</a:t>
                      </a:r>
                      <a:r>
                        <a:rPr lang="ru-RU" dirty="0">
                          <a:latin typeface="Arial"/>
                        </a:rPr>
                        <a:t> </a:t>
                      </a:r>
                      <a:r>
                        <a:rPr lang="ru-RU" dirty="0" err="1">
                          <a:latin typeface="Arial"/>
                        </a:rPr>
                        <a:t>туа</a:t>
                      </a:r>
                      <a:r>
                        <a:rPr lang="ru-RU" dirty="0">
                          <a:latin typeface="Arial"/>
                        </a:rPr>
                        <a:t>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6856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1936— 1939 </a:t>
            </a:r>
            <a:r>
              <a:rPr lang="ru-RU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елларда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Минзәлә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педагогия </a:t>
            </a:r>
            <a:r>
              <a:rPr lang="ru-RU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училищесында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укый</a:t>
            </a:r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8625980" cy="3888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3516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125113" cy="924475"/>
          </a:xfrm>
        </p:spPr>
        <p:txBody>
          <a:bodyPr/>
          <a:lstStyle/>
          <a:p>
            <a:pPr algn="ctr"/>
            <a:r>
              <a:rPr lang="tt-RU" dirty="0" smtClean="0">
                <a:solidFill>
                  <a:srgbClr val="002060"/>
                </a:solidFill>
              </a:rPr>
              <a:t>1940-1945 нче еллар –</a:t>
            </a:r>
            <a:br>
              <a:rPr lang="tt-RU" dirty="0" smtClean="0">
                <a:solidFill>
                  <a:srgbClr val="002060"/>
                </a:solidFill>
              </a:rPr>
            </a:br>
            <a:r>
              <a:rPr lang="tt-RU" dirty="0" smtClean="0">
                <a:solidFill>
                  <a:srgbClr val="002060"/>
                </a:solidFill>
              </a:rPr>
              <a:t>Туган ил сагында 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5544615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6493014"/>
              </p:ext>
            </p:extLst>
          </p:nvPr>
        </p:nvGraphicFramePr>
        <p:xfrm>
          <a:off x="5796136" y="1556792"/>
          <a:ext cx="3240360" cy="4846379"/>
        </p:xfrm>
        <a:graphic>
          <a:graphicData uri="http://schemas.openxmlformats.org/drawingml/2006/table">
            <a:tbl>
              <a:tblPr/>
              <a:tblGrid>
                <a:gridCol w="3240360"/>
              </a:tblGrid>
              <a:tr h="4846379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latin typeface="Arial"/>
                        </a:rPr>
                        <a:t>1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940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елның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ноябрендә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Кызыл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Армиягә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алынып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, 1942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елның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мартына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кадәр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хәрби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мәктәптә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укый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аннары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взвод командиры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сыйфатында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Дон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фронтына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җибәрелә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. 1943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елның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6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мартында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Ю.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Әминов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яралы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һәм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контузияле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хәлендә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фашистлар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кулына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эләгә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һәм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1944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елның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августында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Совет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Армиясе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частьлары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азат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иткәнгә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кадәр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Румыниядәге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хәрби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әсирләр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лагерында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тоткынлыкта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яши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. 1945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елның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январеннан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ул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янә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фронтта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сугыш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беткәнче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алгы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сызыкта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була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Будапештны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штурмлауда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Братиславаны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азат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итү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сугышларында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dirty="0" err="1">
                          <a:latin typeface="Calibri" pitchFamily="34" charset="0"/>
                          <a:cs typeface="Calibri" pitchFamily="34" charset="0"/>
                        </a:rPr>
                        <a:t>катнаша</a:t>
                      </a:r>
                      <a:r>
                        <a:rPr lang="ru-RU" sz="1600" dirty="0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7337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69974355"/>
              </p:ext>
            </p:extLst>
          </p:nvPr>
        </p:nvGraphicFramePr>
        <p:xfrm>
          <a:off x="4788024" y="1052736"/>
          <a:ext cx="3744416" cy="4480560"/>
        </p:xfrm>
        <a:graphic>
          <a:graphicData uri="http://schemas.openxmlformats.org/drawingml/2006/table">
            <a:tbl>
              <a:tblPr/>
              <a:tblGrid>
                <a:gridCol w="3744416"/>
              </a:tblGrid>
              <a:tr h="2448272">
                <a:tc>
                  <a:txBody>
                    <a:bodyPr/>
                    <a:lstStyle/>
                    <a:p>
                      <a:pPr marL="342900" indent="-342900" algn="just">
                        <a:buFont typeface="Wingdings" pitchFamily="2" charset="2"/>
                        <a:buChar char="Ø"/>
                      </a:pPr>
                      <a:r>
                        <a:rPr lang="ru-RU" sz="2400" b="0" u="non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Әгерҗе</a:t>
                      </a:r>
                      <a:r>
                        <a:rPr lang="ru-RU" sz="2400" b="0" u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2400" b="0" u="non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районының</a:t>
                      </a:r>
                      <a:r>
                        <a:rPr lang="ru-RU" sz="2400" b="0" u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2400" b="0" u="non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Барҗы</a:t>
                      </a:r>
                      <a:r>
                        <a:rPr lang="ru-RU" sz="2400" b="0" u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2400" b="0" u="non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авылы</a:t>
                      </a:r>
                      <a:r>
                        <a:rPr lang="ru-RU" sz="2400" b="0" u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2400" b="0" u="non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җидееллык</a:t>
                      </a:r>
                      <a:r>
                        <a:rPr lang="ru-RU" sz="2400" b="0" u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2400" b="0" u="non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мәктәбендә</a:t>
                      </a:r>
                      <a:r>
                        <a:rPr lang="ru-RU" sz="2400" b="0" u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2400" b="0" u="non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балалар</a:t>
                      </a:r>
                      <a:r>
                        <a:rPr lang="ru-RU" sz="2400" b="0" u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2400" b="0" u="none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укыта</a:t>
                      </a:r>
                      <a:r>
                        <a:rPr lang="ru-RU" sz="2400" b="0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</a:p>
                    <a:p>
                      <a:pPr marL="342900" indent="-342900" algn="just">
                        <a:buFont typeface="Wingdings" pitchFamily="2" charset="2"/>
                        <a:buChar char="Ø"/>
                      </a:pPr>
                      <a:r>
                        <a:rPr lang="ru-RU" sz="2400" b="0" i="0" u="non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hlinkClick r:id="rId2"/>
                        </a:rPr>
                        <a:t>1949</a:t>
                      </a:r>
                      <a:r>
                        <a:rPr lang="ru-RU" sz="2400" b="0" i="0" u="non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–</a:t>
                      </a: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hlinkClick r:id="rId3" tooltip="1953 ел"/>
                        </a:rPr>
                        <a:t>1953 </a:t>
                      </a:r>
                      <a:r>
                        <a:rPr lang="ru-RU" sz="2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  <a:hlinkClick r:id="rId3" tooltip="1953 ел"/>
                        </a:rPr>
                        <a:t>елларда</a:t>
                      </a:r>
                      <a:r>
                        <a:rPr lang="ru-RU" sz="2400" b="0" i="0" u="non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, </a:t>
                      </a:r>
                      <a:r>
                        <a:rPr lang="ru-RU" sz="2400" b="0" i="0" u="none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эшеннән</a:t>
                      </a:r>
                      <a:r>
                        <a:rPr lang="ru-RU" sz="2400" b="0" i="0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ru-RU" sz="2400" b="0" i="0" u="none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аерылмыйча</a:t>
                      </a:r>
                      <a:r>
                        <a:rPr lang="ru-RU" sz="2400" b="0" i="0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ru-RU" sz="2400" b="0" i="0" u="none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укып</a:t>
                      </a:r>
                      <a:r>
                        <a:rPr lang="ru-RU" sz="2400" b="0" i="0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, </a:t>
                      </a:r>
                      <a:r>
                        <a:rPr lang="ru-RU" sz="2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  <a:hlinkClick r:id="rId4" tooltip="Алабуга укытучылар институты"/>
                        </a:rPr>
                        <a:t>Алабуга</a:t>
                      </a: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hlinkClick r:id="rId4" tooltip="Алабуга укытучылар институты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  <a:hlinkClick r:id="rId4" tooltip="Алабуга укытучылар институты"/>
                        </a:rPr>
                        <a:t>укытучылар</a:t>
                      </a:r>
                      <a:r>
                        <a:rPr lang="ru-RU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hlinkClick r:id="rId4" tooltip="Алабуга укытучылар институты"/>
                        </a:rPr>
                        <a:t> </a:t>
                      </a:r>
                      <a:r>
                        <a:rPr lang="ru-RU" sz="2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  <a:hlinkClick r:id="rId4" tooltip="Алабуга укытучылар институты"/>
                        </a:rPr>
                        <a:t>институтының</a:t>
                      </a:r>
                      <a:r>
                        <a:rPr lang="ru-RU" sz="2400" b="0" i="0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ru-RU" sz="2400" b="0" i="0" u="none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урыс</a:t>
                      </a:r>
                      <a:r>
                        <a:rPr lang="ru-RU" sz="2400" b="0" i="0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 теле </a:t>
                      </a:r>
                      <a:r>
                        <a:rPr lang="ru-RU" sz="2400" b="0" i="0" u="none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һәм</a:t>
                      </a:r>
                      <a:r>
                        <a:rPr lang="ru-RU" sz="2400" b="0" i="0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ru-RU" sz="2400" b="0" i="0" u="none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әдәбияты</a:t>
                      </a:r>
                      <a:r>
                        <a:rPr lang="ru-RU" sz="2400" b="0" i="0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ru-RU" sz="2400" b="0" i="0" u="none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бүлеген</a:t>
                      </a:r>
                      <a:r>
                        <a:rPr lang="ru-RU" sz="2400" b="0" i="0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ru-RU" sz="2400" b="0" i="0" u="none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тәмамлый</a:t>
                      </a:r>
                      <a:r>
                        <a:rPr lang="ru-RU" sz="2400" b="0" i="0" u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/>
                        </a:rPr>
                        <a:t>.</a:t>
                      </a:r>
                      <a:endParaRPr lang="ru-RU" sz="2400" b="0" u="none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342900" indent="-342900" algn="just">
                        <a:buFont typeface="Wingdings" pitchFamily="2" charset="2"/>
                        <a:buChar char="Ø"/>
                      </a:pPr>
                      <a:endParaRPr lang="ru-RU" sz="2400" dirty="0">
                        <a:solidFill>
                          <a:srgbClr val="00206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59632" y="33265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dirty="0" smtClean="0">
                <a:solidFill>
                  <a:srgbClr val="002060"/>
                </a:solidFill>
              </a:rPr>
              <a:t>Сугыштан соң укытучы булып эшли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ÐÐ»Ð°Ð±ÑÐ³Ð° Ð¿ÐµÐ´Ð°Ð³Ð¾Ð³Ð¸ÐºÐ° Ð¸Ð½ÑÑÐ¸ÑÑÑÑ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811" y="1916832"/>
            <a:ext cx="4572922" cy="318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6154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522998" cy="924475"/>
          </a:xfrm>
        </p:spPr>
        <p:txBody>
          <a:bodyPr/>
          <a:lstStyle/>
          <a:p>
            <a:r>
              <a:rPr lang="ru-RU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Юныс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Әминов</a:t>
            </a:r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50 </a:t>
            </a:r>
            <a:r>
              <a:rPr lang="ru-RU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еллар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башында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чынлап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торып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иҗат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эшенә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керешә</a:t>
            </a:r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4127" y="1988840"/>
            <a:ext cx="2880321" cy="386995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u="sng" dirty="0" err="1">
                <a:solidFill>
                  <a:srgbClr val="002060"/>
                </a:solidFill>
              </a:rPr>
              <a:t>Минзәлә</a:t>
            </a:r>
            <a:r>
              <a:rPr lang="ru-RU" u="sng" dirty="0">
                <a:solidFill>
                  <a:srgbClr val="002060"/>
                </a:solidFill>
              </a:rPr>
              <a:t> </a:t>
            </a:r>
            <a:r>
              <a:rPr lang="ru-RU" u="sng" dirty="0" smtClean="0">
                <a:solidFill>
                  <a:srgbClr val="002060"/>
                </a:solidFill>
              </a:rPr>
              <a:t>театры</a:t>
            </a:r>
            <a:r>
              <a:rPr lang="ru-RU" dirty="0">
                <a:solidFill>
                  <a:srgbClr val="002060"/>
                </a:solidFill>
              </a:rPr>
              <a:t> коллективы </a:t>
            </a:r>
            <a:r>
              <a:rPr lang="ru-RU" dirty="0" err="1">
                <a:solidFill>
                  <a:srgbClr val="002060"/>
                </a:solidFill>
              </a:rPr>
              <a:t>тарафыннан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сәхнәгә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куелган</a:t>
            </a:r>
            <a:r>
              <a:rPr lang="ru-RU" dirty="0">
                <a:solidFill>
                  <a:srgbClr val="002060"/>
                </a:solidFill>
              </a:rPr>
              <a:t> «</a:t>
            </a:r>
            <a:r>
              <a:rPr lang="ru-RU" dirty="0" err="1">
                <a:solidFill>
                  <a:srgbClr val="002060"/>
                </a:solidFill>
              </a:rPr>
              <a:t>Язылмаган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законнар</a:t>
            </a:r>
            <a:r>
              <a:rPr lang="ru-RU" dirty="0">
                <a:solidFill>
                  <a:srgbClr val="002060"/>
                </a:solidFill>
              </a:rPr>
              <a:t>» </a:t>
            </a:r>
            <a:r>
              <a:rPr lang="ru-RU" dirty="0" err="1">
                <a:solidFill>
                  <a:srgbClr val="002060"/>
                </a:solidFill>
              </a:rPr>
              <a:t>исемле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беренче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күләмле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әсәре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Юныс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Әминовны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сәләтле</a:t>
            </a:r>
            <a:r>
              <a:rPr lang="ru-RU" dirty="0">
                <a:solidFill>
                  <a:srgbClr val="002060"/>
                </a:solidFill>
              </a:rPr>
              <a:t> драматург </a:t>
            </a:r>
            <a:r>
              <a:rPr lang="ru-RU" dirty="0" err="1">
                <a:solidFill>
                  <a:srgbClr val="002060"/>
                </a:solidFill>
              </a:rPr>
              <a:t>итеп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таныта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476250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34823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6874925" cy="1411559"/>
          </a:xfrm>
        </p:spPr>
        <p:txBody>
          <a:bodyPr/>
          <a:lstStyle/>
          <a:p>
            <a:pPr algn="ctr"/>
            <a:r>
              <a:rPr lang="tt-RU" sz="2800" dirty="0" smtClean="0">
                <a:solidFill>
                  <a:srgbClr val="002060"/>
                </a:solidFill>
              </a:rPr>
              <a:t>Иҗатында -уңыш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12776"/>
            <a:ext cx="7776864" cy="5040559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  <a:ea typeface="+mj-ea"/>
              </a:rPr>
              <a:t>50-60нчы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еллар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авыл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тормышына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ea typeface="+mj-ea"/>
              </a:rPr>
              <a:t>багышланган</a:t>
            </a:r>
            <a:endParaRPr lang="ru-RU" sz="1400" dirty="0" smtClean="0">
              <a:solidFill>
                <a:srgbClr val="002060"/>
              </a:solidFill>
              <a:ea typeface="+mj-ea"/>
            </a:endParaRP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«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Гөлчәчәк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» (</a:t>
            </a:r>
            <a:r>
              <a:rPr lang="ru-RU" sz="1400" dirty="0">
                <a:solidFill>
                  <a:srgbClr val="002060"/>
                </a:solidFill>
                <a:ea typeface="+mj-ea"/>
                <a:hlinkClick r:id="rId2" tooltip="1956 ел"/>
              </a:rPr>
              <a:t>1956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), </a:t>
            </a:r>
            <a:endParaRPr lang="ru-RU" sz="1400" dirty="0" smtClean="0">
              <a:solidFill>
                <a:srgbClr val="002060"/>
              </a:solidFill>
              <a:ea typeface="+mj-ea"/>
            </a:endParaRP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  <a:ea typeface="+mj-ea"/>
              </a:rPr>
              <a:t>«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Тамырлар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» (</a:t>
            </a:r>
            <a:r>
              <a:rPr lang="ru-RU" sz="1400" dirty="0">
                <a:solidFill>
                  <a:srgbClr val="002060"/>
                </a:solidFill>
                <a:ea typeface="+mj-ea"/>
                <a:hlinkClick r:id="rId3" tooltip="1961 ел"/>
              </a:rPr>
              <a:t>1961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), </a:t>
            </a:r>
            <a:endParaRPr lang="ru-RU" sz="1400" dirty="0" smtClean="0">
              <a:solidFill>
                <a:srgbClr val="002060"/>
              </a:solidFill>
              <a:ea typeface="+mj-ea"/>
            </a:endParaRP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  <a:ea typeface="+mj-ea"/>
              </a:rPr>
              <a:t>«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Өти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балак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» (</a:t>
            </a:r>
            <a:r>
              <a:rPr lang="ru-RU" sz="1400" dirty="0">
                <a:solidFill>
                  <a:srgbClr val="002060"/>
                </a:solidFill>
                <a:ea typeface="+mj-ea"/>
                <a:hlinkClick r:id="rId4" tooltip="1964 ел"/>
              </a:rPr>
              <a:t>1964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), </a:t>
            </a:r>
            <a:endParaRPr lang="ru-RU" sz="1400" dirty="0" smtClean="0">
              <a:solidFill>
                <a:srgbClr val="002060"/>
              </a:solidFill>
              <a:ea typeface="+mj-ea"/>
            </a:endParaRP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  <a:ea typeface="+mj-ea"/>
              </a:rPr>
              <a:t>«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Гөлҗәннәтнең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җәннәте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» (</a:t>
            </a:r>
            <a:r>
              <a:rPr lang="ru-RU" sz="1400" dirty="0">
                <a:solidFill>
                  <a:srgbClr val="002060"/>
                </a:solidFill>
                <a:ea typeface="+mj-ea"/>
                <a:hlinkClick r:id="rId5" tooltip="1966 ел"/>
              </a:rPr>
              <a:t>1966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), </a:t>
            </a:r>
            <a:endParaRPr lang="ru-RU" sz="1400" dirty="0" smtClean="0">
              <a:solidFill>
                <a:srgbClr val="002060"/>
              </a:solidFill>
              <a:ea typeface="+mj-ea"/>
            </a:endParaRP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  <a:ea typeface="+mj-ea"/>
              </a:rPr>
              <a:t>«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Уҗым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бозавы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» (</a:t>
            </a:r>
            <a:r>
              <a:rPr lang="ru-RU" sz="1400" dirty="0">
                <a:solidFill>
                  <a:srgbClr val="002060"/>
                </a:solidFill>
                <a:ea typeface="+mj-ea"/>
                <a:hlinkClick r:id="rId5" tooltip="1966 ел"/>
              </a:rPr>
              <a:t>1966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), </a:t>
            </a:r>
            <a:endParaRPr lang="ru-RU" sz="1400" dirty="0" smtClean="0">
              <a:solidFill>
                <a:srgbClr val="002060"/>
              </a:solidFill>
              <a:ea typeface="+mj-ea"/>
            </a:endParaRP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  <a:ea typeface="+mj-ea"/>
              </a:rPr>
              <a:t>«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Минем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җинаятем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» (</a:t>
            </a:r>
            <a:r>
              <a:rPr lang="ru-RU" sz="1400" dirty="0">
                <a:solidFill>
                  <a:srgbClr val="002060"/>
                </a:solidFill>
                <a:ea typeface="+mj-ea"/>
                <a:hlinkClick r:id="rId6" tooltip="1968 ел"/>
              </a:rPr>
              <a:t>1968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), </a:t>
            </a:r>
            <a:endParaRPr lang="ru-RU" sz="1400" dirty="0" smtClean="0">
              <a:solidFill>
                <a:srgbClr val="002060"/>
              </a:solidFill>
              <a:ea typeface="+mj-ea"/>
            </a:endParaRP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  <a:ea typeface="+mj-ea"/>
              </a:rPr>
              <a:t>«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Умырзая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чәчәкләре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» (</a:t>
            </a:r>
            <a:r>
              <a:rPr lang="ru-RU" sz="1400" dirty="0">
                <a:solidFill>
                  <a:srgbClr val="002060"/>
                </a:solidFill>
                <a:ea typeface="+mj-ea"/>
                <a:hlinkClick r:id="rId7" tooltip="1959 ел"/>
              </a:rPr>
              <a:t>1959</a:t>
            </a:r>
            <a:r>
              <a:rPr lang="ru-RU" sz="1400" dirty="0" smtClean="0">
                <a:solidFill>
                  <a:srgbClr val="002060"/>
                </a:solidFill>
                <a:ea typeface="+mj-ea"/>
              </a:rPr>
              <a:t>),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«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Сатучылар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» (</a:t>
            </a:r>
            <a:r>
              <a:rPr lang="ru-RU" sz="1400" dirty="0">
                <a:solidFill>
                  <a:srgbClr val="002060"/>
                </a:solidFill>
                <a:ea typeface="+mj-ea"/>
                <a:hlinkClick r:id="rId3" tooltip="1961 ел"/>
              </a:rPr>
              <a:t>1961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) </a:t>
            </a:r>
            <a:r>
              <a:rPr lang="ru-RU" sz="1400" dirty="0" smtClean="0">
                <a:solidFill>
                  <a:srgbClr val="002060"/>
                </a:solidFill>
                <a:ea typeface="+mj-ea"/>
              </a:rPr>
              <a:t> 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ru-RU" sz="1400" dirty="0" err="1" smtClean="0">
                <a:solidFill>
                  <a:srgbClr val="002060"/>
                </a:solidFill>
                <a:ea typeface="+mj-ea"/>
              </a:rPr>
              <a:t>исемле</a:t>
            </a:r>
            <a:r>
              <a:rPr lang="ru-RU" sz="1400" dirty="0" smtClean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комедия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һәм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драмалары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шул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чорда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төрле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театр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сәхнәләрендә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уңыш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белән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 </a:t>
            </a:r>
            <a:r>
              <a:rPr lang="ru-RU" sz="1400" dirty="0" err="1">
                <a:solidFill>
                  <a:srgbClr val="002060"/>
                </a:solidFill>
                <a:ea typeface="+mj-ea"/>
              </a:rPr>
              <a:t>баралар</a:t>
            </a:r>
            <a:r>
              <a:rPr lang="ru-RU" sz="1400" dirty="0">
                <a:solidFill>
                  <a:srgbClr val="002060"/>
                </a:solidFill>
                <a:ea typeface="+mj-ea"/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17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125113" cy="924475"/>
          </a:xfrm>
        </p:spPr>
        <p:txBody>
          <a:bodyPr/>
          <a:lstStyle/>
          <a:p>
            <a:pPr algn="ctr"/>
            <a:r>
              <a:rPr lang="tt-RU" dirty="0" smtClean="0">
                <a:solidFill>
                  <a:srgbClr val="002060"/>
                </a:solidFill>
              </a:rPr>
              <a:t>Әсәрләре-үлемсез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449" y="894574"/>
            <a:ext cx="4296605" cy="3222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://saby.tatarstan.ru/file/Image/DSC053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8138" y="908720"/>
            <a:ext cx="4066863" cy="305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5485" y="3660946"/>
            <a:ext cx="4262739" cy="319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60232" y="4293096"/>
            <a:ext cx="2483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rgbClr val="002060"/>
                </a:solidFill>
                <a:latin typeface="roboto"/>
              </a:rPr>
              <a:t>Юныс</a:t>
            </a:r>
            <a:r>
              <a:rPr lang="ru-RU" dirty="0">
                <a:solidFill>
                  <a:srgbClr val="00206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roboto"/>
              </a:rPr>
              <a:t>Әминовның</a:t>
            </a:r>
            <a:r>
              <a:rPr lang="ru-RU" dirty="0">
                <a:solidFill>
                  <a:srgbClr val="002060"/>
                </a:solidFill>
                <a:latin typeface="roboto"/>
              </a:rPr>
              <a:t> "</a:t>
            </a:r>
            <a:r>
              <a:rPr lang="ru-RU" dirty="0" err="1">
                <a:solidFill>
                  <a:srgbClr val="002060"/>
                </a:solidFill>
                <a:latin typeface="roboto"/>
              </a:rPr>
              <a:t>Бөти</a:t>
            </a:r>
            <a:r>
              <a:rPr lang="ru-RU" dirty="0">
                <a:solidFill>
                  <a:srgbClr val="00206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roboto"/>
              </a:rPr>
              <a:t>балак</a:t>
            </a:r>
            <a:r>
              <a:rPr lang="ru-RU" dirty="0">
                <a:solidFill>
                  <a:srgbClr val="002060"/>
                </a:solidFill>
                <a:latin typeface="roboto"/>
              </a:rPr>
              <a:t>" </a:t>
            </a:r>
            <a:r>
              <a:rPr lang="ru-RU" dirty="0" err="1" smtClean="0">
                <a:solidFill>
                  <a:srgbClr val="002060"/>
                </a:solidFill>
                <a:latin typeface="roboto"/>
              </a:rPr>
              <a:t>спектакленнән</a:t>
            </a:r>
            <a:r>
              <a:rPr lang="ru-RU" dirty="0" smtClean="0">
                <a:solidFill>
                  <a:srgbClr val="002060"/>
                </a:solidFill>
                <a:latin typeface="roboto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roboto"/>
              </a:rPr>
              <a:t>күренешләр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056106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373</TotalTime>
  <Words>413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Spring</vt:lpstr>
      <vt:lpstr>Слайд 1</vt:lpstr>
      <vt:lpstr>  Юныс Әминов -драматург</vt:lpstr>
      <vt:lpstr>Туган авылы-Татарстанның хәзерге Әгерҗе районы Салагыш авылы</vt:lpstr>
      <vt:lpstr>1936— 1939 елларда Минзәлә педагогия училищесында укый.</vt:lpstr>
      <vt:lpstr>1940-1945 нче еллар – Туган ил сагында  </vt:lpstr>
      <vt:lpstr>Слайд 6</vt:lpstr>
      <vt:lpstr>Юныс Әминов 50 еллар башында чынлап торып иҗат эшенә керешә.</vt:lpstr>
      <vt:lpstr>Иҗатында -уңыш</vt:lpstr>
      <vt:lpstr>Әсәрләре-үлемсез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Юныс Әминов -драматург</dc:title>
  <dc:creator>Рамиль</dc:creator>
  <cp:lastModifiedBy>User</cp:lastModifiedBy>
  <cp:revision>20</cp:revision>
  <dcterms:created xsi:type="dcterms:W3CDTF">2019-03-17T19:50:58Z</dcterms:created>
  <dcterms:modified xsi:type="dcterms:W3CDTF">2021-10-26T08:40:09Z</dcterms:modified>
</cp:coreProperties>
</file>